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8" r:id="rId2"/>
    <p:sldId id="269" r:id="rId3"/>
    <p:sldId id="257" r:id="rId4"/>
    <p:sldId id="259" r:id="rId5"/>
    <p:sldId id="260" r:id="rId6"/>
    <p:sldId id="266" r:id="rId7"/>
    <p:sldId id="267" r:id="rId8"/>
    <p:sldId id="261" r:id="rId9"/>
    <p:sldId id="262" r:id="rId10"/>
    <p:sldId id="263" r:id="rId11"/>
    <p:sldId id="264" r:id="rId12"/>
    <p:sldId id="265"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853" autoAdjust="0"/>
    <p:restoredTop sz="94660"/>
  </p:normalViewPr>
  <p:slideViewPr>
    <p:cSldViewPr snapToGrid="0">
      <p:cViewPr varScale="1">
        <p:scale>
          <a:sx n="74" d="100"/>
          <a:sy n="74" d="100"/>
        </p:scale>
        <p:origin x="786" y="-26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088A2DB-C0D1-4E12-B915-0E99ED98B105}" type="datetimeFigureOut">
              <a:rPr lang="en-US" smtClean="0"/>
              <a:t>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FC130F-06BA-4345-AC5C-2A666169B90E}" type="slidenum">
              <a:rPr lang="en-US" smtClean="0"/>
              <a:t>‹#›</a:t>
            </a:fld>
            <a:endParaRPr lang="en-US" dirty="0"/>
          </a:p>
        </p:txBody>
      </p:sp>
    </p:spTree>
    <p:extLst>
      <p:ext uri="{BB962C8B-B14F-4D97-AF65-F5344CB8AC3E}">
        <p14:creationId xmlns:p14="http://schemas.microsoft.com/office/powerpoint/2010/main" val="41218434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88A2DB-C0D1-4E12-B915-0E99ED98B105}" type="datetimeFigureOut">
              <a:rPr lang="en-US" smtClean="0"/>
              <a:t>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FC130F-06BA-4345-AC5C-2A666169B90E}" type="slidenum">
              <a:rPr lang="en-US" smtClean="0"/>
              <a:t>‹#›</a:t>
            </a:fld>
            <a:endParaRPr lang="en-US" dirty="0"/>
          </a:p>
        </p:txBody>
      </p:sp>
    </p:spTree>
    <p:extLst>
      <p:ext uri="{BB962C8B-B14F-4D97-AF65-F5344CB8AC3E}">
        <p14:creationId xmlns:p14="http://schemas.microsoft.com/office/powerpoint/2010/main" val="103830856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088A2DB-C0D1-4E12-B915-0E99ED98B105}" type="datetimeFigureOut">
              <a:rPr lang="en-US" smtClean="0"/>
              <a:t>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FC130F-06BA-4345-AC5C-2A666169B90E}" type="slidenum">
              <a:rPr lang="en-US" smtClean="0"/>
              <a:t>‹#›</a:t>
            </a:fld>
            <a:endParaRPr lang="en-US" dirty="0"/>
          </a:p>
        </p:txBody>
      </p:sp>
    </p:spTree>
    <p:extLst>
      <p:ext uri="{BB962C8B-B14F-4D97-AF65-F5344CB8AC3E}">
        <p14:creationId xmlns:p14="http://schemas.microsoft.com/office/powerpoint/2010/main" val="31188269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088A2DB-C0D1-4E12-B915-0E99ED98B105}" type="datetimeFigureOut">
              <a:rPr lang="en-US" smtClean="0"/>
              <a:t>12/9/2019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0FC130F-06BA-4345-AC5C-2A666169B90E}" type="slidenum">
              <a:rPr lang="en-US" smtClean="0"/>
              <a:t>‹#›</a:t>
            </a:fld>
            <a:endParaRPr lang="en-US" dirty="0"/>
          </a:p>
        </p:txBody>
      </p:sp>
    </p:spTree>
    <p:extLst>
      <p:ext uri="{BB962C8B-B14F-4D97-AF65-F5344CB8AC3E}">
        <p14:creationId xmlns:p14="http://schemas.microsoft.com/office/powerpoint/2010/main" val="1368285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088A2DB-C0D1-4E12-B915-0E99ED98B105}" type="datetimeFigureOut">
              <a:rPr lang="en-US" smtClean="0"/>
              <a:t>12/9/2019</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00FC130F-06BA-4345-AC5C-2A666169B90E}" type="slidenum">
              <a:rPr lang="en-US" smtClean="0"/>
              <a:t>‹#›</a:t>
            </a:fld>
            <a:endParaRPr lang="en-US" dirty="0"/>
          </a:p>
        </p:txBody>
      </p:sp>
    </p:spTree>
    <p:extLst>
      <p:ext uri="{BB962C8B-B14F-4D97-AF65-F5344CB8AC3E}">
        <p14:creationId xmlns:p14="http://schemas.microsoft.com/office/powerpoint/2010/main" val="257080951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088A2DB-C0D1-4E12-B915-0E99ED98B105}" type="datetimeFigureOut">
              <a:rPr lang="en-US" smtClean="0"/>
              <a:t>12/9/2019</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00FC130F-06BA-4345-AC5C-2A666169B90E}" type="slidenum">
              <a:rPr lang="en-US" smtClean="0"/>
              <a:t>‹#›</a:t>
            </a:fld>
            <a:endParaRPr lang="en-US" dirty="0"/>
          </a:p>
        </p:txBody>
      </p:sp>
    </p:spTree>
    <p:extLst>
      <p:ext uri="{BB962C8B-B14F-4D97-AF65-F5344CB8AC3E}">
        <p14:creationId xmlns:p14="http://schemas.microsoft.com/office/powerpoint/2010/main" val="91727785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088A2DB-C0D1-4E12-B915-0E99ED98B105}" type="datetimeFigureOut">
              <a:rPr lang="en-US" smtClean="0"/>
              <a:t>12/9/2019</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00FC130F-06BA-4345-AC5C-2A666169B90E}" type="slidenum">
              <a:rPr lang="en-US" smtClean="0"/>
              <a:t>‹#›</a:t>
            </a:fld>
            <a:endParaRPr lang="en-US" dirty="0"/>
          </a:p>
        </p:txBody>
      </p:sp>
    </p:spTree>
    <p:extLst>
      <p:ext uri="{BB962C8B-B14F-4D97-AF65-F5344CB8AC3E}">
        <p14:creationId xmlns:p14="http://schemas.microsoft.com/office/powerpoint/2010/main" val="682376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88A2DB-C0D1-4E12-B915-0E99ED98B105}" type="datetimeFigureOut">
              <a:rPr lang="en-US" smtClean="0"/>
              <a:t>12/9/2019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0FC130F-06BA-4345-AC5C-2A666169B90E}" type="slidenum">
              <a:rPr lang="en-US" smtClean="0"/>
              <a:t>‹#›</a:t>
            </a:fld>
            <a:endParaRPr lang="en-US" dirty="0"/>
          </a:p>
        </p:txBody>
      </p:sp>
    </p:spTree>
    <p:extLst>
      <p:ext uri="{BB962C8B-B14F-4D97-AF65-F5344CB8AC3E}">
        <p14:creationId xmlns:p14="http://schemas.microsoft.com/office/powerpoint/2010/main" val="303058596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088A2DB-C0D1-4E12-B915-0E99ED98B105}" type="datetimeFigureOut">
              <a:rPr lang="en-US" smtClean="0"/>
              <a:t>12/9/2019</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00FC130F-06BA-4345-AC5C-2A666169B90E}" type="slidenum">
              <a:rPr lang="en-US" smtClean="0"/>
              <a:t>‹#›</a:t>
            </a:fld>
            <a:endParaRPr lang="en-US" dirty="0"/>
          </a:p>
        </p:txBody>
      </p:sp>
    </p:spTree>
    <p:extLst>
      <p:ext uri="{BB962C8B-B14F-4D97-AF65-F5344CB8AC3E}">
        <p14:creationId xmlns:p14="http://schemas.microsoft.com/office/powerpoint/2010/main" val="217764695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88A2DB-C0D1-4E12-B915-0E99ED98B105}" type="datetimeFigureOut">
              <a:rPr lang="en-US" smtClean="0"/>
              <a:t>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FC130F-06BA-4345-AC5C-2A666169B90E}" type="slidenum">
              <a:rPr lang="en-US" smtClean="0"/>
              <a:t>‹#›</a:t>
            </a:fld>
            <a:endParaRPr lang="en-US" dirty="0"/>
          </a:p>
        </p:txBody>
      </p:sp>
    </p:spTree>
    <p:extLst>
      <p:ext uri="{BB962C8B-B14F-4D97-AF65-F5344CB8AC3E}">
        <p14:creationId xmlns:p14="http://schemas.microsoft.com/office/powerpoint/2010/main" val="400862084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088A2DB-C0D1-4E12-B915-0E99ED98B105}" type="datetimeFigureOut">
              <a:rPr lang="en-US" smtClean="0"/>
              <a:t>12/9/2019</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00FC130F-06BA-4345-AC5C-2A666169B90E}" type="slidenum">
              <a:rPr lang="en-US" smtClean="0"/>
              <a:t>‹#›</a:t>
            </a:fld>
            <a:endParaRPr lang="en-US" dirty="0"/>
          </a:p>
        </p:txBody>
      </p:sp>
    </p:spTree>
    <p:extLst>
      <p:ext uri="{BB962C8B-B14F-4D97-AF65-F5344CB8AC3E}">
        <p14:creationId xmlns:p14="http://schemas.microsoft.com/office/powerpoint/2010/main" val="399050611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5">
                <a:lumMod val="0"/>
                <a:lumOff val="100000"/>
              </a:schemeClr>
            </a:gs>
            <a:gs pos="43000">
              <a:schemeClr val="accent5">
                <a:lumMod val="0"/>
                <a:lumOff val="100000"/>
              </a:schemeClr>
            </a:gs>
            <a:gs pos="78000">
              <a:srgbClr val="FFC000"/>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88A2DB-C0D1-4E12-B915-0E99ED98B105}" type="datetimeFigureOut">
              <a:rPr lang="en-US" smtClean="0"/>
              <a:t>12/9/2019</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0FC130F-06BA-4345-AC5C-2A666169B90E}" type="slidenum">
              <a:rPr lang="en-US" smtClean="0"/>
              <a:t>‹#›</a:t>
            </a:fld>
            <a:endParaRPr lang="en-US" dirty="0"/>
          </a:p>
        </p:txBody>
      </p:sp>
    </p:spTree>
    <p:extLst>
      <p:ext uri="{BB962C8B-B14F-4D97-AF65-F5344CB8AC3E}">
        <p14:creationId xmlns:p14="http://schemas.microsoft.com/office/powerpoint/2010/main" val="21376728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dirty="0" smtClean="0"/>
              <a:t>Teaching Plan</a:t>
            </a:r>
            <a:r>
              <a:rPr lang="en-US" dirty="0" smtClean="0"/>
              <a:t/>
            </a:r>
            <a:br>
              <a:rPr lang="en-US" dirty="0" smtClean="0"/>
            </a:br>
            <a:endParaRPr lang="en-US" dirty="0"/>
          </a:p>
        </p:txBody>
      </p:sp>
      <p:sp>
        <p:nvSpPr>
          <p:cNvPr id="3" name="Subtitle 2"/>
          <p:cNvSpPr>
            <a:spLocks noGrp="1"/>
          </p:cNvSpPr>
          <p:nvPr>
            <p:ph type="subTitle" idx="1"/>
          </p:nvPr>
        </p:nvSpPr>
        <p:spPr/>
        <p:txBody>
          <a:bodyPr/>
          <a:lstStyle/>
          <a:p>
            <a:r>
              <a:rPr lang="en-US" dirty="0"/>
              <a:t>Name</a:t>
            </a:r>
            <a:br>
              <a:rPr lang="en-US" dirty="0"/>
            </a:br>
            <a:r>
              <a:rPr lang="en-US" dirty="0"/>
              <a:t>Institution</a:t>
            </a:r>
            <a:br>
              <a:rPr lang="en-US" dirty="0"/>
            </a:br>
            <a:r>
              <a:rPr lang="en-US" dirty="0"/>
              <a:t>Professor</a:t>
            </a:r>
            <a:br>
              <a:rPr lang="en-US" dirty="0"/>
            </a:br>
            <a:r>
              <a:rPr lang="en-US" dirty="0"/>
              <a:t>Date</a:t>
            </a:r>
          </a:p>
        </p:txBody>
      </p:sp>
    </p:spTree>
    <p:extLst>
      <p:ext uri="{BB962C8B-B14F-4D97-AF65-F5344CB8AC3E}">
        <p14:creationId xmlns:p14="http://schemas.microsoft.com/office/powerpoint/2010/main" val="2508491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Safe Work Environment For Nurses’ Outline</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Placement </a:t>
            </a:r>
            <a:r>
              <a:rPr lang="en-US" dirty="0"/>
              <a:t>of the course in nursing program curriculum</a:t>
            </a:r>
          </a:p>
          <a:p>
            <a:r>
              <a:rPr lang="en-US" dirty="0"/>
              <a:t>Mode of delivery of the lesson</a:t>
            </a:r>
          </a:p>
          <a:p>
            <a:r>
              <a:rPr lang="en-US" dirty="0"/>
              <a:t>Learning  Objectives</a:t>
            </a:r>
          </a:p>
          <a:p>
            <a:r>
              <a:rPr lang="en-US" dirty="0"/>
              <a:t>Skills I plan to cover</a:t>
            </a:r>
          </a:p>
          <a:p>
            <a:r>
              <a:rPr lang="en-US" dirty="0"/>
              <a:t>Teaching strategies and learning activities</a:t>
            </a:r>
          </a:p>
          <a:p>
            <a:r>
              <a:rPr lang="en-US" dirty="0"/>
              <a:t>Rationale supporting my teaching strategies: advantages and disadvantages</a:t>
            </a:r>
          </a:p>
          <a:p>
            <a:r>
              <a:rPr lang="en-US" dirty="0"/>
              <a:t>Meeting students’ individual needs</a:t>
            </a:r>
          </a:p>
          <a:p>
            <a:r>
              <a:rPr lang="en-US" dirty="0"/>
              <a:t>Plans to address individuals with different learning styles</a:t>
            </a:r>
          </a:p>
          <a:p>
            <a:r>
              <a:rPr lang="en-US" dirty="0"/>
              <a:t>Evaluation</a:t>
            </a:r>
          </a:p>
          <a:p>
            <a:r>
              <a:rPr lang="en-US" dirty="0"/>
              <a:t>Assignment</a:t>
            </a:r>
          </a:p>
          <a:p>
            <a:r>
              <a:rPr lang="en-US" dirty="0"/>
              <a:t>Rubric describing my expectation of the assignment</a:t>
            </a:r>
          </a:p>
          <a:p>
            <a:endParaRPr lang="en-US" dirty="0"/>
          </a:p>
        </p:txBody>
      </p:sp>
    </p:spTree>
    <p:extLst>
      <p:ext uri="{BB962C8B-B14F-4D97-AF65-F5344CB8AC3E}">
        <p14:creationId xmlns:p14="http://schemas.microsoft.com/office/powerpoint/2010/main" val="1226172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Safe Work Environment For Nurses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This topic is placed under the end-of-program level.</a:t>
            </a:r>
          </a:p>
          <a:p>
            <a:r>
              <a:rPr lang="en-US" dirty="0" smtClean="0"/>
              <a:t>I will prepare a PowerPoint presentation to deliver the lesson.</a:t>
            </a:r>
          </a:p>
          <a:p>
            <a:pPr marL="0" indent="0">
              <a:buNone/>
            </a:pPr>
            <a:r>
              <a:rPr lang="en-US" dirty="0"/>
              <a:t> </a:t>
            </a:r>
            <a:r>
              <a:rPr lang="en-US" dirty="0" smtClean="0"/>
              <a:t>  </a:t>
            </a:r>
            <a:r>
              <a:rPr lang="en-US" u="sng" dirty="0" smtClean="0"/>
              <a:t>the course objectives include</a:t>
            </a:r>
            <a:r>
              <a:rPr lang="en-US" dirty="0" smtClean="0"/>
              <a:t>:</a:t>
            </a:r>
          </a:p>
          <a:p>
            <a:pPr marL="0" indent="0">
              <a:buNone/>
            </a:pPr>
            <a:r>
              <a:rPr lang="en-US" dirty="0" smtClean="0"/>
              <a:t>To help students understand the importance of a safe work environment</a:t>
            </a:r>
          </a:p>
          <a:p>
            <a:pPr marL="0" indent="0">
              <a:buNone/>
            </a:pPr>
            <a:r>
              <a:rPr lang="en-US" dirty="0" smtClean="0"/>
              <a:t>To help students understand some of the dangers they could encounter in their work environment</a:t>
            </a:r>
          </a:p>
          <a:p>
            <a:pPr marL="0" indent="0">
              <a:buNone/>
            </a:pPr>
            <a:r>
              <a:rPr lang="en-US" dirty="0" smtClean="0"/>
              <a:t>To help students understand how the safety of nurses’ working environments affects patients</a:t>
            </a:r>
          </a:p>
          <a:p>
            <a:pPr marL="0" indent="0">
              <a:buNone/>
            </a:pPr>
            <a:r>
              <a:rPr lang="en-US" dirty="0" smtClean="0"/>
              <a:t>To help students understand that safety for nurses in their working environment is their right</a:t>
            </a:r>
          </a:p>
          <a:p>
            <a:pPr marL="0" indent="0">
              <a:buNone/>
            </a:pPr>
            <a:endParaRPr lang="en-US" dirty="0" smtClean="0"/>
          </a:p>
          <a:p>
            <a:pPr marL="0" indent="0">
              <a:buNone/>
            </a:pPr>
            <a:endParaRPr lang="en-US" dirty="0" smtClean="0"/>
          </a:p>
          <a:p>
            <a:pPr marL="0" indent="0">
              <a:buNone/>
            </a:pPr>
            <a:endParaRPr lang="en-US" dirty="0"/>
          </a:p>
        </p:txBody>
      </p:sp>
    </p:spTree>
    <p:extLst>
      <p:ext uri="{BB962C8B-B14F-4D97-AF65-F5344CB8AC3E}">
        <p14:creationId xmlns:p14="http://schemas.microsoft.com/office/powerpoint/2010/main" val="41459651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Skills To Impact On Students</a:t>
            </a:r>
            <a:endParaRPr lang="en-US" dirty="0"/>
          </a:p>
        </p:txBody>
      </p:sp>
      <p:sp>
        <p:nvSpPr>
          <p:cNvPr id="3" name="Content Placeholder 2"/>
          <p:cNvSpPr>
            <a:spLocks noGrp="1"/>
          </p:cNvSpPr>
          <p:nvPr>
            <p:ph idx="1"/>
          </p:nvPr>
        </p:nvSpPr>
        <p:spPr/>
        <p:txBody>
          <a:bodyPr/>
          <a:lstStyle/>
          <a:p>
            <a:r>
              <a:rPr lang="en-US" dirty="0" smtClean="0"/>
              <a:t>Caution</a:t>
            </a:r>
          </a:p>
          <a:p>
            <a:r>
              <a:rPr lang="en-US" dirty="0" smtClean="0"/>
              <a:t>Effectiveness</a:t>
            </a:r>
          </a:p>
          <a:p>
            <a:r>
              <a:rPr lang="en-US" dirty="0" smtClean="0"/>
              <a:t>Cleanliness </a:t>
            </a:r>
          </a:p>
          <a:p>
            <a:r>
              <a:rPr lang="en-US" dirty="0" smtClean="0"/>
              <a:t>Thoroughness</a:t>
            </a:r>
          </a:p>
          <a:p>
            <a:r>
              <a:rPr lang="en-US" dirty="0" smtClean="0"/>
              <a:t>Responsibility</a:t>
            </a:r>
          </a:p>
          <a:p>
            <a:r>
              <a:rPr lang="en-US" dirty="0" smtClean="0"/>
              <a:t>Respect</a:t>
            </a:r>
          </a:p>
          <a:p>
            <a:endParaRPr lang="en-US" dirty="0"/>
          </a:p>
        </p:txBody>
      </p:sp>
    </p:spTree>
    <p:extLst>
      <p:ext uri="{BB962C8B-B14F-4D97-AF65-F5344CB8AC3E}">
        <p14:creationId xmlns:p14="http://schemas.microsoft.com/office/powerpoint/2010/main" val="15907053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Teaching Strategies</a:t>
            </a:r>
            <a:endParaRPr lang="en-US" dirty="0"/>
          </a:p>
        </p:txBody>
      </p:sp>
      <p:sp>
        <p:nvSpPr>
          <p:cNvPr id="3" name="Content Placeholder 2"/>
          <p:cNvSpPr>
            <a:spLocks noGrp="1"/>
          </p:cNvSpPr>
          <p:nvPr>
            <p:ph idx="1"/>
          </p:nvPr>
        </p:nvSpPr>
        <p:spPr/>
        <p:txBody>
          <a:bodyPr/>
          <a:lstStyle/>
          <a:p>
            <a:r>
              <a:rPr lang="en-US" dirty="0" smtClean="0"/>
              <a:t>Discussions. The students will be asked to engage the teacher in discussing the topic</a:t>
            </a:r>
          </a:p>
          <a:p>
            <a:r>
              <a:rPr lang="en-US" dirty="0" smtClean="0"/>
              <a:t>Question and answer where the teacher and the students both ask questions and receive answers</a:t>
            </a:r>
          </a:p>
          <a:p>
            <a:r>
              <a:rPr lang="en-US" dirty="0" smtClean="0"/>
              <a:t>Used of videos related to the safety environment for nurses</a:t>
            </a:r>
          </a:p>
          <a:p>
            <a:endParaRPr lang="en-US" dirty="0"/>
          </a:p>
        </p:txBody>
      </p:sp>
    </p:spTree>
    <p:extLst>
      <p:ext uri="{BB962C8B-B14F-4D97-AF65-F5344CB8AC3E}">
        <p14:creationId xmlns:p14="http://schemas.microsoft.com/office/powerpoint/2010/main" val="40036218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Advantages Of My Teaching Strategies</a:t>
            </a:r>
            <a:endParaRPr lang="en-US" dirty="0"/>
          </a:p>
        </p:txBody>
      </p:sp>
      <p:sp>
        <p:nvSpPr>
          <p:cNvPr id="3" name="Content Placeholder 2"/>
          <p:cNvSpPr>
            <a:spLocks noGrp="1"/>
          </p:cNvSpPr>
          <p:nvPr>
            <p:ph idx="1"/>
          </p:nvPr>
        </p:nvSpPr>
        <p:spPr/>
        <p:txBody>
          <a:bodyPr/>
          <a:lstStyle/>
          <a:p>
            <a:r>
              <a:rPr lang="en-US" dirty="0" smtClean="0"/>
              <a:t>Discussions will ensure every student in the class including the silent ones are engaged in the discussions</a:t>
            </a:r>
          </a:p>
          <a:p>
            <a:r>
              <a:rPr lang="en-US" dirty="0" smtClean="0"/>
              <a:t>Discussions also give students a chance to add onto what they understand about the topic being discussed</a:t>
            </a:r>
          </a:p>
          <a:p>
            <a:r>
              <a:rPr lang="en-US" dirty="0" smtClean="0"/>
              <a:t>Videos make the lesson very real and practical to the students. It creates a clear picture of what is being taught</a:t>
            </a:r>
          </a:p>
          <a:p>
            <a:r>
              <a:rPr lang="en-US" dirty="0" smtClean="0"/>
              <a:t>Questions and answers also facilitate interaction and an easy understand for the students</a:t>
            </a:r>
          </a:p>
          <a:p>
            <a:r>
              <a:rPr lang="en-US" dirty="0" smtClean="0"/>
              <a:t>Videos create a lasting understanding for the students</a:t>
            </a:r>
            <a:endParaRPr lang="en-US" dirty="0"/>
          </a:p>
        </p:txBody>
      </p:sp>
    </p:spTree>
    <p:extLst>
      <p:ext uri="{BB962C8B-B14F-4D97-AF65-F5344CB8AC3E}">
        <p14:creationId xmlns:p14="http://schemas.microsoft.com/office/powerpoint/2010/main" val="11528877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Disadvantages Of My Teaching Strategies</a:t>
            </a:r>
            <a:endParaRPr lang="en-US" dirty="0"/>
          </a:p>
        </p:txBody>
      </p:sp>
      <p:sp>
        <p:nvSpPr>
          <p:cNvPr id="3" name="Content Placeholder 2"/>
          <p:cNvSpPr>
            <a:spLocks noGrp="1"/>
          </p:cNvSpPr>
          <p:nvPr>
            <p:ph idx="1"/>
          </p:nvPr>
        </p:nvSpPr>
        <p:spPr/>
        <p:txBody>
          <a:bodyPr/>
          <a:lstStyle/>
          <a:p>
            <a:r>
              <a:rPr lang="en-US" dirty="0" smtClean="0"/>
              <a:t>Question and answers might consume much time hence limit the content I will deliver to the students</a:t>
            </a:r>
          </a:p>
          <a:p>
            <a:r>
              <a:rPr lang="en-US" dirty="0" smtClean="0"/>
              <a:t>Discussions might also facilitate competition with students with prior knowledge dominating discussions and limiting others’ participation</a:t>
            </a:r>
          </a:p>
          <a:p>
            <a:r>
              <a:rPr lang="en-US" dirty="0" smtClean="0"/>
              <a:t>The use of videos might limit the student’s access of the content in future for those who cannot store videos.</a:t>
            </a:r>
            <a:endParaRPr lang="en-US" dirty="0"/>
          </a:p>
        </p:txBody>
      </p:sp>
    </p:spTree>
    <p:extLst>
      <p:ext uri="{BB962C8B-B14F-4D97-AF65-F5344CB8AC3E}">
        <p14:creationId xmlns:p14="http://schemas.microsoft.com/office/powerpoint/2010/main" val="308594330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Learning Activities</a:t>
            </a:r>
            <a:endParaRPr lang="en-US" dirty="0"/>
          </a:p>
        </p:txBody>
      </p:sp>
      <p:sp>
        <p:nvSpPr>
          <p:cNvPr id="3" name="Content Placeholder 2"/>
          <p:cNvSpPr>
            <a:spLocks noGrp="1"/>
          </p:cNvSpPr>
          <p:nvPr>
            <p:ph idx="1"/>
          </p:nvPr>
        </p:nvSpPr>
        <p:spPr/>
        <p:txBody>
          <a:bodyPr/>
          <a:lstStyle/>
          <a:p>
            <a:r>
              <a:rPr lang="en-US" dirty="0" smtClean="0"/>
              <a:t>A visits to the hospital to observe the environment safety</a:t>
            </a:r>
          </a:p>
          <a:p>
            <a:r>
              <a:rPr lang="en-US" dirty="0" smtClean="0"/>
              <a:t>Dramatization of the topical content</a:t>
            </a:r>
          </a:p>
          <a:p>
            <a:r>
              <a:rPr lang="en-US" dirty="0" smtClean="0"/>
              <a:t>Group sessions will be held where each group will present their understanding of the topic</a:t>
            </a:r>
          </a:p>
          <a:p>
            <a:endParaRPr lang="en-US" dirty="0"/>
          </a:p>
        </p:txBody>
      </p:sp>
    </p:spTree>
    <p:extLst>
      <p:ext uri="{BB962C8B-B14F-4D97-AF65-F5344CB8AC3E}">
        <p14:creationId xmlns:p14="http://schemas.microsoft.com/office/powerpoint/2010/main" val="317168028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Meeting Students’ Individual Needs</a:t>
            </a:r>
            <a:r>
              <a:rPr lang="en-US" dirty="0" smtClean="0"/>
              <a:t/>
            </a:r>
            <a:br>
              <a:rPr lang="en-US" dirty="0" smtClean="0"/>
            </a:br>
            <a:endParaRPr lang="en-US" dirty="0"/>
          </a:p>
        </p:txBody>
      </p:sp>
      <p:sp>
        <p:nvSpPr>
          <p:cNvPr id="3" name="Content Placeholder 2"/>
          <p:cNvSpPr>
            <a:spLocks noGrp="1"/>
          </p:cNvSpPr>
          <p:nvPr>
            <p:ph idx="1"/>
          </p:nvPr>
        </p:nvSpPr>
        <p:spPr/>
        <p:txBody>
          <a:bodyPr>
            <a:normAutofit lnSpcReduction="10000"/>
          </a:bodyPr>
          <a:lstStyle/>
          <a:p>
            <a:r>
              <a:rPr lang="en-US" dirty="0" smtClean="0"/>
              <a:t>Since I know my students well, I understand their learning abilities. For the students who are slow learners I will be holding discussions with them after the lessons to assess their understanding of the topic and help them understand what they will not have understood.</a:t>
            </a:r>
          </a:p>
          <a:p>
            <a:r>
              <a:rPr lang="en-US" dirty="0" smtClean="0"/>
              <a:t>I will also encourage students to personally see me in case any one has not understood something. We can also communicate through email with the students who shall need further clarification</a:t>
            </a:r>
          </a:p>
          <a:p>
            <a:r>
              <a:rPr lang="en-US" dirty="0" smtClean="0"/>
              <a:t>To cater for students with different learning styles, I will immediately ask the students which mode of learning they prefer upon entering the classroom within which I will be delivering the lesson. I will then make adjustments accordingly</a:t>
            </a:r>
            <a:endParaRPr lang="en-US" dirty="0"/>
          </a:p>
        </p:txBody>
      </p:sp>
    </p:spTree>
    <p:extLst>
      <p:ext uri="{BB962C8B-B14F-4D97-AF65-F5344CB8AC3E}">
        <p14:creationId xmlns:p14="http://schemas.microsoft.com/office/powerpoint/2010/main" val="67782968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Evaluation</a:t>
            </a:r>
            <a:endParaRPr lang="en-US" dirty="0"/>
          </a:p>
        </p:txBody>
      </p:sp>
      <p:sp>
        <p:nvSpPr>
          <p:cNvPr id="3" name="Content Placeholder 2"/>
          <p:cNvSpPr>
            <a:spLocks noGrp="1"/>
          </p:cNvSpPr>
          <p:nvPr>
            <p:ph idx="1"/>
          </p:nvPr>
        </p:nvSpPr>
        <p:spPr/>
        <p:txBody>
          <a:bodyPr/>
          <a:lstStyle/>
          <a:p>
            <a:r>
              <a:rPr lang="en-US" dirty="0" smtClean="0"/>
              <a:t>Students will be assesses based on their participation in class during the lesson</a:t>
            </a:r>
          </a:p>
          <a:p>
            <a:r>
              <a:rPr lang="en-US" dirty="0" smtClean="0"/>
              <a:t>The group sessions shall also be a basis for assessing the students understanding of the topic</a:t>
            </a:r>
          </a:p>
          <a:p>
            <a:r>
              <a:rPr lang="en-US" dirty="0" smtClean="0"/>
              <a:t>Through the drama, I will also evaluate the students understanding of the topic by the different roles they shall be playing</a:t>
            </a:r>
          </a:p>
          <a:p>
            <a:r>
              <a:rPr lang="en-US" dirty="0" smtClean="0"/>
              <a:t>The written assignment plus a audio assignment shall also be a basis for evaluating the students after which every student will make a presentation in class </a:t>
            </a:r>
            <a:endParaRPr lang="en-US" dirty="0"/>
          </a:p>
        </p:txBody>
      </p:sp>
    </p:spTree>
    <p:extLst>
      <p:ext uri="{BB962C8B-B14F-4D97-AF65-F5344CB8AC3E}">
        <p14:creationId xmlns:p14="http://schemas.microsoft.com/office/powerpoint/2010/main" val="27905124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The Written Assignment Quiz </a:t>
            </a:r>
            <a:endParaRPr lang="en-US" dirty="0"/>
          </a:p>
        </p:txBody>
      </p:sp>
      <p:sp>
        <p:nvSpPr>
          <p:cNvPr id="3" name="Content Placeholder 2"/>
          <p:cNvSpPr>
            <a:spLocks noGrp="1"/>
          </p:cNvSpPr>
          <p:nvPr>
            <p:ph idx="1"/>
          </p:nvPr>
        </p:nvSpPr>
        <p:spPr/>
        <p:txBody>
          <a:bodyPr/>
          <a:lstStyle/>
          <a:p>
            <a:r>
              <a:rPr lang="en-US" dirty="0" smtClean="0"/>
              <a:t>what do you understand by a safe work environment for nurses?</a:t>
            </a:r>
          </a:p>
          <a:p>
            <a:r>
              <a:rPr lang="en-US" dirty="0" smtClean="0"/>
              <a:t>What is the importance of a safe working environment for nurses?</a:t>
            </a:r>
          </a:p>
          <a:p>
            <a:r>
              <a:rPr lang="en-US" dirty="0" smtClean="0"/>
              <a:t>What would be the ideal work environment for you as a nurse?</a:t>
            </a:r>
          </a:p>
          <a:p>
            <a:r>
              <a:rPr lang="en-US" dirty="0" smtClean="0"/>
              <a:t>Why do you think it is important for nurses to be taught this topic?</a:t>
            </a:r>
            <a:endParaRPr lang="en-US" dirty="0"/>
          </a:p>
        </p:txBody>
      </p:sp>
    </p:spTree>
    <p:extLst>
      <p:ext uri="{BB962C8B-B14F-4D97-AF65-F5344CB8AC3E}">
        <p14:creationId xmlns:p14="http://schemas.microsoft.com/office/powerpoint/2010/main" val="399204486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8955" y="365126"/>
            <a:ext cx="10515600" cy="832610"/>
          </a:xfrm>
        </p:spPr>
        <p:txBody>
          <a:bodyPr/>
          <a:lstStyle/>
          <a:p>
            <a:pPr algn="ctr"/>
            <a:r>
              <a:rPr lang="en-US" dirty="0" smtClean="0"/>
              <a:t>Presentation Rubric</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343025520"/>
              </p:ext>
            </p:extLst>
          </p:nvPr>
        </p:nvGraphicFramePr>
        <p:xfrm>
          <a:off x="1712890" y="1690688"/>
          <a:ext cx="8409903" cy="8244840"/>
        </p:xfrm>
        <a:graphic>
          <a:graphicData uri="http://schemas.openxmlformats.org/drawingml/2006/table">
            <a:tbl>
              <a:tblPr firstRow="1" firstCol="1" bandRow="1">
                <a:tableStyleId>{5C22544A-7EE6-4342-B048-85BDC9FD1C3A}</a:tableStyleId>
              </a:tblPr>
              <a:tblGrid>
                <a:gridCol w="1673618"/>
                <a:gridCol w="1820004"/>
                <a:gridCol w="272646"/>
                <a:gridCol w="1678283"/>
                <a:gridCol w="272646"/>
                <a:gridCol w="1793895"/>
                <a:gridCol w="898811"/>
              </a:tblGrid>
              <a:tr h="212137">
                <a:tc>
                  <a:txBody>
                    <a:bodyPr/>
                    <a:lstStyle/>
                    <a:p>
                      <a:pPr marL="0" marR="0">
                        <a:lnSpc>
                          <a:spcPct val="107000"/>
                        </a:lnSpc>
                        <a:spcBef>
                          <a:spcPts val="0"/>
                        </a:spcBef>
                        <a:spcAft>
                          <a:spcPts val="0"/>
                        </a:spcAft>
                      </a:pPr>
                      <a:r>
                        <a:rPr lang="en-US" sz="1200" dirty="0">
                          <a:effectLst/>
                        </a:rPr>
                        <a:t>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c>
                  <a:txBody>
                    <a:bodyPr/>
                    <a:lstStyle/>
                    <a:p>
                      <a:pPr marL="0" marR="0" algn="ctr">
                        <a:spcBef>
                          <a:spcPts val="200"/>
                        </a:spcBef>
                        <a:spcAft>
                          <a:spcPts val="200"/>
                        </a:spcAft>
                      </a:pPr>
                      <a:r>
                        <a:rPr lang="en-US" sz="1200" dirty="0">
                          <a:effectLst/>
                        </a:rPr>
                        <a:t>6</a:t>
                      </a:r>
                    </a:p>
                    <a:p>
                      <a:pPr marL="0" marR="0" algn="ctr">
                        <a:spcBef>
                          <a:spcPts val="200"/>
                        </a:spcBef>
                        <a:spcAft>
                          <a:spcPts val="200"/>
                        </a:spcAft>
                      </a:pPr>
                      <a:r>
                        <a:rPr lang="en-US" sz="1200" dirty="0">
                          <a:effectLst/>
                        </a:rPr>
                        <a:t>Unacceptable</a:t>
                      </a:r>
                      <a:endParaRPr lang="en-US" sz="1200" dirty="0">
                        <a:effectLst/>
                        <a:latin typeface="Calibri" panose="020F0502020204030204" pitchFamily="34" charset="0"/>
                        <a:ea typeface="Times New Roman" panose="02020603050405020304" pitchFamily="18" charset="0"/>
                        <a:cs typeface="Times New Roman" panose="02020603050405020304" pitchFamily="18" charset="0"/>
                      </a:endParaRPr>
                    </a:p>
                  </a:txBody>
                  <a:tcPr marL="36205" marR="36205" marT="0" marB="0"/>
                </a:tc>
                <a:tc>
                  <a:txBody>
                    <a:bodyPr/>
                    <a:lstStyle/>
                    <a:p>
                      <a:pPr marL="0" marR="0" algn="ctr">
                        <a:spcBef>
                          <a:spcPts val="200"/>
                        </a:spcBef>
                        <a:spcAft>
                          <a:spcPts val="200"/>
                        </a:spcAft>
                      </a:pPr>
                      <a:r>
                        <a:rPr lang="en-US" sz="1200">
                          <a:effectLst/>
                        </a:rPr>
                        <a:t> </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36205" marR="36205" marT="0" marB="0"/>
                </a:tc>
                <a:tc>
                  <a:txBody>
                    <a:bodyPr/>
                    <a:lstStyle/>
                    <a:p>
                      <a:pPr marL="0" marR="0" algn="ctr">
                        <a:spcBef>
                          <a:spcPts val="200"/>
                        </a:spcBef>
                        <a:spcAft>
                          <a:spcPts val="200"/>
                        </a:spcAft>
                      </a:pPr>
                      <a:r>
                        <a:rPr lang="en-US" sz="1200">
                          <a:effectLst/>
                        </a:rPr>
                        <a:t>8</a:t>
                      </a:r>
                    </a:p>
                    <a:p>
                      <a:pPr marL="0" marR="0" algn="ctr">
                        <a:spcBef>
                          <a:spcPts val="200"/>
                        </a:spcBef>
                        <a:spcAft>
                          <a:spcPts val="200"/>
                        </a:spcAft>
                      </a:pPr>
                      <a:r>
                        <a:rPr lang="en-US" sz="1200">
                          <a:effectLst/>
                        </a:rPr>
                        <a:t>Satisfactory</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36205" marR="36205" marT="0" marB="0"/>
                </a:tc>
                <a:tc>
                  <a:txBody>
                    <a:bodyPr/>
                    <a:lstStyle/>
                    <a:p>
                      <a:pPr marL="0" marR="0" algn="ctr">
                        <a:spcBef>
                          <a:spcPts val="200"/>
                        </a:spcBef>
                        <a:spcAft>
                          <a:spcPts val="200"/>
                        </a:spcAft>
                      </a:pPr>
                      <a:r>
                        <a:rPr lang="en-US" sz="1200">
                          <a:effectLst/>
                        </a:rPr>
                        <a:t> </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36205" marR="36205" marT="0" marB="0"/>
                </a:tc>
                <a:tc>
                  <a:txBody>
                    <a:bodyPr/>
                    <a:lstStyle/>
                    <a:p>
                      <a:pPr marL="0" marR="0" algn="ctr">
                        <a:spcBef>
                          <a:spcPts val="200"/>
                        </a:spcBef>
                        <a:spcAft>
                          <a:spcPts val="200"/>
                        </a:spcAft>
                      </a:pPr>
                      <a:r>
                        <a:rPr lang="en-US" sz="1200">
                          <a:effectLst/>
                        </a:rPr>
                        <a:t>10</a:t>
                      </a:r>
                    </a:p>
                    <a:p>
                      <a:pPr marL="0" marR="0" algn="ctr">
                        <a:spcBef>
                          <a:spcPts val="200"/>
                        </a:spcBef>
                        <a:spcAft>
                          <a:spcPts val="200"/>
                        </a:spcAft>
                      </a:pPr>
                      <a:r>
                        <a:rPr lang="en-US" sz="1200">
                          <a:effectLst/>
                        </a:rPr>
                        <a:t>Superior</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36205" marR="36205" marT="0" marB="0"/>
                </a:tc>
                <a:tc>
                  <a:txBody>
                    <a:bodyPr/>
                    <a:lstStyle/>
                    <a:p>
                      <a:pPr marL="0" marR="0" algn="ctr">
                        <a:spcBef>
                          <a:spcPts val="1000"/>
                        </a:spcBef>
                        <a:spcAft>
                          <a:spcPts val="200"/>
                        </a:spcAft>
                      </a:pPr>
                      <a:r>
                        <a:rPr lang="en-US" sz="1200">
                          <a:effectLst/>
                        </a:rPr>
                        <a:t>Weight</a:t>
                      </a:r>
                      <a:endParaRPr lang="en-US" sz="1200">
                        <a:effectLst/>
                        <a:latin typeface="Calibri" panose="020F0502020204030204" pitchFamily="34" charset="0"/>
                        <a:ea typeface="Times New Roman" panose="02020603050405020304" pitchFamily="18" charset="0"/>
                        <a:cs typeface="Times New Roman" panose="02020603050405020304" pitchFamily="18" charset="0"/>
                      </a:endParaRPr>
                    </a:p>
                  </a:txBody>
                  <a:tcPr marL="36205" marR="36205" marT="0" marB="0"/>
                </a:tc>
              </a:tr>
              <a:tr h="581853">
                <a:tc>
                  <a:txBody>
                    <a:bodyPr/>
                    <a:lstStyle/>
                    <a:p>
                      <a:pPr marL="0" marR="0">
                        <a:lnSpc>
                          <a:spcPct val="107000"/>
                        </a:lnSpc>
                        <a:spcBef>
                          <a:spcPts val="0"/>
                        </a:spcBef>
                        <a:spcAft>
                          <a:spcPts val="0"/>
                        </a:spcAft>
                      </a:pPr>
                      <a:r>
                        <a:rPr lang="en-US" sz="1200">
                          <a:effectLst/>
                        </a:rPr>
                        <a:t>Thesis/Central Message (Was there a main idea or claim/thesis in the presentation?)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c>
                  <a:txBody>
                    <a:bodyPr/>
                    <a:lstStyle/>
                    <a:p>
                      <a:pPr marL="0" marR="0">
                        <a:lnSpc>
                          <a:spcPct val="107000"/>
                        </a:lnSpc>
                        <a:spcBef>
                          <a:spcPts val="0"/>
                        </a:spcBef>
                        <a:spcAft>
                          <a:spcPts val="0"/>
                        </a:spcAft>
                      </a:pPr>
                      <a:r>
                        <a:rPr lang="en-US" sz="1200" dirty="0">
                          <a:effectLst/>
                        </a:rPr>
                        <a:t>Thesis is unclear or missing; not consistent throughout presentation</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c>
                  <a:txBody>
                    <a:bodyPr/>
                    <a:lstStyle/>
                    <a:p>
                      <a:pPr marL="0" marR="0">
                        <a:lnSpc>
                          <a:spcPct val="107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c>
                  <a:txBody>
                    <a:bodyPr/>
                    <a:lstStyle/>
                    <a:p>
                      <a:pPr marL="0" marR="0">
                        <a:lnSpc>
                          <a:spcPct val="107000"/>
                        </a:lnSpc>
                        <a:spcBef>
                          <a:spcPts val="0"/>
                        </a:spcBef>
                        <a:spcAft>
                          <a:spcPts val="0"/>
                        </a:spcAft>
                      </a:pPr>
                      <a:r>
                        <a:rPr lang="en-US" sz="1200">
                          <a:effectLst/>
                        </a:rPr>
                        <a:t>Clear statement of topic; mostly consistent; mostly unifies ideas.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c>
                  <a:txBody>
                    <a:bodyPr/>
                    <a:lstStyle/>
                    <a:p>
                      <a:pPr marL="0" marR="0">
                        <a:lnSpc>
                          <a:spcPct val="107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c>
                  <a:txBody>
                    <a:bodyPr/>
                    <a:lstStyle/>
                    <a:p>
                      <a:pPr marL="0" marR="0">
                        <a:lnSpc>
                          <a:spcPct val="107000"/>
                        </a:lnSpc>
                        <a:spcBef>
                          <a:spcPts val="0"/>
                        </a:spcBef>
                        <a:spcAft>
                          <a:spcPts val="0"/>
                        </a:spcAft>
                      </a:pPr>
                      <a:r>
                        <a:rPr lang="en-US" sz="1200">
                          <a:effectLst/>
                        </a:rPr>
                        <a:t>Topic clearly stated; consistent throughout presentation; unifies ideas presented. Creative and original ideas.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c>
                  <a:txBody>
                    <a:bodyPr/>
                    <a:lstStyle/>
                    <a:p>
                      <a:pPr marL="0" marR="0">
                        <a:lnSpc>
                          <a:spcPct val="107000"/>
                        </a:lnSpc>
                        <a:spcBef>
                          <a:spcPts val="0"/>
                        </a:spcBef>
                        <a:spcAft>
                          <a:spcPts val="0"/>
                        </a:spcAft>
                      </a:pPr>
                      <a:r>
                        <a:rPr lang="en-US" sz="1200">
                          <a:effectLst/>
                        </a:rPr>
                        <a:t>X1.5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r>
              <a:tr h="832810">
                <a:tc>
                  <a:txBody>
                    <a:bodyPr/>
                    <a:lstStyle/>
                    <a:p>
                      <a:pPr marL="0" marR="0">
                        <a:lnSpc>
                          <a:spcPct val="107000"/>
                        </a:lnSpc>
                        <a:spcBef>
                          <a:spcPts val="0"/>
                        </a:spcBef>
                        <a:spcAft>
                          <a:spcPts val="0"/>
                        </a:spcAft>
                      </a:pPr>
                      <a:r>
                        <a:rPr lang="en-US" sz="1200">
                          <a:effectLst/>
                        </a:rPr>
                        <a:t>Organization (Was the presentation well-organized in a way that made sense and was easy to follow by the audience?)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c>
                  <a:txBody>
                    <a:bodyPr/>
                    <a:lstStyle/>
                    <a:p>
                      <a:pPr marL="0" marR="0">
                        <a:lnSpc>
                          <a:spcPct val="107000"/>
                        </a:lnSpc>
                        <a:spcBef>
                          <a:spcPts val="0"/>
                        </a:spcBef>
                        <a:spcAft>
                          <a:spcPts val="0"/>
                        </a:spcAft>
                      </a:pPr>
                      <a:r>
                        <a:rPr lang="en-US" sz="1200" dirty="0">
                          <a:effectLst/>
                        </a:rPr>
                        <a:t>Poor introduction, body, conclusion. Lacks order. </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c>
                  <a:txBody>
                    <a:bodyPr/>
                    <a:lstStyle/>
                    <a:p>
                      <a:pPr marL="0" marR="0">
                        <a:lnSpc>
                          <a:spcPct val="107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c>
                  <a:txBody>
                    <a:bodyPr/>
                    <a:lstStyle/>
                    <a:p>
                      <a:pPr marL="0" marR="0">
                        <a:lnSpc>
                          <a:spcPct val="107000"/>
                        </a:lnSpc>
                        <a:spcBef>
                          <a:spcPts val="0"/>
                        </a:spcBef>
                        <a:spcAft>
                          <a:spcPts val="0"/>
                        </a:spcAft>
                      </a:pPr>
                      <a:r>
                        <a:rPr lang="en-US" sz="1200">
                          <a:effectLst/>
                        </a:rPr>
                        <a:t>Introduction, body, conclusion can be identified. Flow of information is mostly smooth. Ordering of ideas is easy to follow and supports central message.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c>
                  <a:txBody>
                    <a:bodyPr/>
                    <a:lstStyle/>
                    <a:p>
                      <a:pPr marL="0" marR="0">
                        <a:lnSpc>
                          <a:spcPct val="107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c>
                  <a:txBody>
                    <a:bodyPr/>
                    <a:lstStyle/>
                    <a:p>
                      <a:pPr marL="0" marR="0">
                        <a:lnSpc>
                          <a:spcPct val="107000"/>
                        </a:lnSpc>
                        <a:spcBef>
                          <a:spcPts val="0"/>
                        </a:spcBef>
                        <a:spcAft>
                          <a:spcPts val="0"/>
                        </a:spcAft>
                      </a:pPr>
                      <a:r>
                        <a:rPr lang="en-US" sz="1200">
                          <a:effectLst/>
                        </a:rPr>
                        <a:t>Introduction, body, conclusion clearly visible. Smooth transitions and flow of ideas. Thoughtful ordering of ideas that enhances presentation and leaves a lasting impression.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c>
                  <a:txBody>
                    <a:bodyPr/>
                    <a:lstStyle/>
                    <a:p>
                      <a:pPr marL="0" marR="0">
                        <a:lnSpc>
                          <a:spcPct val="107000"/>
                        </a:lnSpc>
                        <a:spcBef>
                          <a:spcPts val="0"/>
                        </a:spcBef>
                        <a:spcAft>
                          <a:spcPts val="0"/>
                        </a:spcAft>
                      </a:pPr>
                      <a:r>
                        <a:rPr lang="en-US" sz="1200">
                          <a:effectLst/>
                        </a:rPr>
                        <a:t>X2</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r>
              <a:tr h="1090989">
                <a:tc>
                  <a:txBody>
                    <a:bodyPr/>
                    <a:lstStyle/>
                    <a:p>
                      <a:pPr marL="0" marR="0">
                        <a:lnSpc>
                          <a:spcPct val="107000"/>
                        </a:lnSpc>
                        <a:spcBef>
                          <a:spcPts val="0"/>
                        </a:spcBef>
                        <a:spcAft>
                          <a:spcPts val="0"/>
                        </a:spcAft>
                      </a:pPr>
                      <a:r>
                        <a:rPr lang="en-US" sz="1200">
                          <a:effectLst/>
                        </a:rPr>
                        <a:t>Content Development and Support (Were claims properly supported through the use of appropriate sources?)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c>
                  <a:txBody>
                    <a:bodyPr/>
                    <a:lstStyle/>
                    <a:p>
                      <a:pPr marL="0" marR="0">
                        <a:lnSpc>
                          <a:spcPct val="107000"/>
                        </a:lnSpc>
                        <a:spcBef>
                          <a:spcPts val="0"/>
                        </a:spcBef>
                        <a:spcAft>
                          <a:spcPts val="0"/>
                        </a:spcAft>
                      </a:pPr>
                      <a:r>
                        <a:rPr lang="en-US" sz="1200">
                          <a:effectLst/>
                        </a:rPr>
                        <a:t>Empirical support is lacking or inappropriate to audience or argument. Does not demonstrate concrete understanding of subject. Detracts from speaker’s credibility. Improperly cited.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c>
                  <a:txBody>
                    <a:bodyPr/>
                    <a:lstStyle/>
                    <a:p>
                      <a:pPr marL="0" marR="0">
                        <a:lnSpc>
                          <a:spcPct val="107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c>
                  <a:txBody>
                    <a:bodyPr/>
                    <a:lstStyle/>
                    <a:p>
                      <a:pPr marL="0" marR="0">
                        <a:lnSpc>
                          <a:spcPct val="107000"/>
                        </a:lnSpc>
                        <a:spcBef>
                          <a:spcPts val="0"/>
                        </a:spcBef>
                        <a:spcAft>
                          <a:spcPts val="0"/>
                        </a:spcAft>
                      </a:pPr>
                      <a:r>
                        <a:rPr lang="en-US" sz="1200" dirty="0">
                          <a:effectLst/>
                        </a:rPr>
                        <a:t>Empirical support clearly related to central message, shows the speaker understands the topic. Sources are somewhat integrated into narrative. Demonstrates speaker’s credibility. Appropriately cited.</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c>
                  <a:txBody>
                    <a:bodyPr/>
                    <a:lstStyle/>
                    <a:p>
                      <a:pPr marL="0" marR="0">
                        <a:lnSpc>
                          <a:spcPct val="107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c>
                  <a:txBody>
                    <a:bodyPr/>
                    <a:lstStyle/>
                    <a:p>
                      <a:pPr marL="0" marR="0">
                        <a:lnSpc>
                          <a:spcPct val="107000"/>
                        </a:lnSpc>
                        <a:spcBef>
                          <a:spcPts val="0"/>
                        </a:spcBef>
                        <a:spcAft>
                          <a:spcPts val="0"/>
                        </a:spcAft>
                      </a:pPr>
                      <a:r>
                        <a:rPr lang="en-US" sz="1200">
                          <a:effectLst/>
                        </a:rPr>
                        <a:t>Empirical support strengthens and advances central message and shows mastery of material. Fully integrates sources into narrative. Strengthens speaker’s credibility. Appropriately cited.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c>
                  <a:txBody>
                    <a:bodyPr/>
                    <a:lstStyle/>
                    <a:p>
                      <a:pPr marL="0" marR="0">
                        <a:lnSpc>
                          <a:spcPct val="107000"/>
                        </a:lnSpc>
                        <a:spcBef>
                          <a:spcPts val="0"/>
                        </a:spcBef>
                        <a:spcAft>
                          <a:spcPts val="0"/>
                        </a:spcAft>
                      </a:pPr>
                      <a:r>
                        <a:rPr lang="en-US" sz="1200">
                          <a:effectLst/>
                        </a:rPr>
                        <a:t>X1.5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r>
              <a:tr h="587456">
                <a:tc>
                  <a:txBody>
                    <a:bodyPr/>
                    <a:lstStyle/>
                    <a:p>
                      <a:pPr marL="0" marR="0">
                        <a:lnSpc>
                          <a:spcPct val="107000"/>
                        </a:lnSpc>
                        <a:spcBef>
                          <a:spcPts val="0"/>
                        </a:spcBef>
                        <a:spcAft>
                          <a:spcPts val="0"/>
                        </a:spcAft>
                      </a:pPr>
                      <a:r>
                        <a:rPr lang="en-US" sz="1200">
                          <a:effectLst/>
                        </a:rPr>
                        <a:t>Visual Aid (Were visual aids and other media appropriately used to enhance the presentation?)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c>
                  <a:txBody>
                    <a:bodyPr/>
                    <a:lstStyle/>
                    <a:p>
                      <a:pPr marL="0" marR="0">
                        <a:lnSpc>
                          <a:spcPct val="107000"/>
                        </a:lnSpc>
                        <a:spcBef>
                          <a:spcPts val="0"/>
                        </a:spcBef>
                        <a:spcAft>
                          <a:spcPts val="0"/>
                        </a:spcAft>
                      </a:pPr>
                      <a:r>
                        <a:rPr lang="en-US" sz="1200">
                          <a:effectLst/>
                        </a:rPr>
                        <a:t>Distract from presentation. Inappropriate. Contains several errors.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c>
                  <a:txBody>
                    <a:bodyPr/>
                    <a:lstStyle/>
                    <a:p>
                      <a:pPr marL="0" marR="0">
                        <a:lnSpc>
                          <a:spcPct val="107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c>
                  <a:txBody>
                    <a:bodyPr/>
                    <a:lstStyle/>
                    <a:p>
                      <a:pPr marL="0" marR="0">
                        <a:lnSpc>
                          <a:spcPct val="107000"/>
                        </a:lnSpc>
                        <a:spcBef>
                          <a:spcPts val="0"/>
                        </a:spcBef>
                        <a:spcAft>
                          <a:spcPts val="0"/>
                        </a:spcAft>
                      </a:pPr>
                      <a:r>
                        <a:rPr lang="en-US" sz="1200">
                          <a:effectLst/>
                        </a:rPr>
                        <a:t>Purpose is clear, aid is appropriate. Easy to read and understand. With one or two exceptions, free of errors.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c>
                  <a:txBody>
                    <a:bodyPr/>
                    <a:lstStyle/>
                    <a:p>
                      <a:pPr marL="0" marR="0">
                        <a:lnSpc>
                          <a:spcPct val="107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c>
                  <a:txBody>
                    <a:bodyPr/>
                    <a:lstStyle/>
                    <a:p>
                      <a:pPr marL="0" marR="0">
                        <a:lnSpc>
                          <a:spcPct val="107000"/>
                        </a:lnSpc>
                        <a:spcBef>
                          <a:spcPts val="0"/>
                        </a:spcBef>
                        <a:spcAft>
                          <a:spcPts val="0"/>
                        </a:spcAft>
                      </a:pPr>
                      <a:r>
                        <a:rPr lang="en-US" sz="1200">
                          <a:effectLst/>
                        </a:rPr>
                        <a:t>Strengthen or advance central message. Easy to read and understand. Free of errors.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c>
                  <a:txBody>
                    <a:bodyPr/>
                    <a:lstStyle/>
                    <a:p>
                      <a:pPr marL="0" marR="0">
                        <a:lnSpc>
                          <a:spcPct val="107000"/>
                        </a:lnSpc>
                        <a:spcBef>
                          <a:spcPts val="0"/>
                        </a:spcBef>
                        <a:spcAft>
                          <a:spcPts val="0"/>
                        </a:spcAft>
                      </a:pPr>
                      <a:r>
                        <a:rPr lang="en-US" sz="1200">
                          <a:effectLst/>
                        </a:rPr>
                        <a:t>X2.5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r>
              <a:tr h="1418376">
                <a:tc>
                  <a:txBody>
                    <a:bodyPr/>
                    <a:lstStyle/>
                    <a:p>
                      <a:pPr marL="0" marR="0">
                        <a:lnSpc>
                          <a:spcPct val="107000"/>
                        </a:lnSpc>
                        <a:spcBef>
                          <a:spcPts val="0"/>
                        </a:spcBef>
                        <a:spcAft>
                          <a:spcPts val="0"/>
                        </a:spcAft>
                      </a:pPr>
                      <a:r>
                        <a:rPr lang="en-US" sz="1200">
                          <a:effectLst/>
                        </a:rPr>
                        <a:t>Delivery </a:t>
                      </a:r>
                    </a:p>
                    <a:p>
                      <a:pPr marL="0" marR="0">
                        <a:lnSpc>
                          <a:spcPct val="107000"/>
                        </a:lnSpc>
                        <a:spcBef>
                          <a:spcPts val="0"/>
                        </a:spcBef>
                        <a:spcAft>
                          <a:spcPts val="0"/>
                        </a:spcAft>
                      </a:pPr>
                      <a:r>
                        <a:rPr lang="en-US" sz="1200">
                          <a:effectLst/>
                        </a:rPr>
                        <a:t>(Did the presenter share their message in an engaging and comfortable manner free of distracting filler words and distracting movements?)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c>
                  <a:txBody>
                    <a:bodyPr/>
                    <a:lstStyle/>
                    <a:p>
                      <a:pPr marL="0" marR="0">
                        <a:lnSpc>
                          <a:spcPct val="107000"/>
                        </a:lnSpc>
                        <a:spcBef>
                          <a:spcPts val="0"/>
                        </a:spcBef>
                        <a:spcAft>
                          <a:spcPts val="0"/>
                        </a:spcAft>
                      </a:pPr>
                      <a:r>
                        <a:rPr lang="en-US" sz="1200">
                          <a:effectLst/>
                        </a:rPr>
                        <a:t>Speaker seems uncomfortable. Little eye contact. Language is inappropriate and unclear. Speaker is hard to understand: volume, pacing detract from presentation. Nonverbals distract audience (posture, pacing, clicking pen, etc.)</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c>
                  <a:txBody>
                    <a:bodyPr/>
                    <a:lstStyle/>
                    <a:p>
                      <a:pPr marL="0" marR="0">
                        <a:lnSpc>
                          <a:spcPct val="107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c>
                  <a:txBody>
                    <a:bodyPr/>
                    <a:lstStyle/>
                    <a:p>
                      <a:pPr marL="0" marR="0">
                        <a:lnSpc>
                          <a:spcPct val="107000"/>
                        </a:lnSpc>
                        <a:spcBef>
                          <a:spcPts val="0"/>
                        </a:spcBef>
                        <a:spcAft>
                          <a:spcPts val="0"/>
                        </a:spcAft>
                      </a:pPr>
                      <a:r>
                        <a:rPr lang="en-US" sz="1200">
                          <a:effectLst/>
                        </a:rPr>
                        <a:t>Speaker appears comfortable. Good eye contact. Speaker enunciates clearly (volume, pacing appropriate). Language used is clear and appropriate.. Uses some filler words “um, so on, you know, like”. Nonverbals do not distract audience (pacing, gestures)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c>
                  <a:txBody>
                    <a:bodyPr/>
                    <a:lstStyle/>
                    <a:p>
                      <a:pPr marL="0" marR="0">
                        <a:lnSpc>
                          <a:spcPct val="107000"/>
                        </a:lnSpc>
                        <a:spcBef>
                          <a:spcPts val="0"/>
                        </a:spcBef>
                        <a:spcAft>
                          <a:spcPts val="0"/>
                        </a:spcAft>
                      </a:pPr>
                      <a:r>
                        <a:rPr lang="en-US" sz="1200">
                          <a:effectLst/>
                        </a:rPr>
                        <a:t> </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c>
                  <a:txBody>
                    <a:bodyPr/>
                    <a:lstStyle/>
                    <a:p>
                      <a:pPr marL="0" marR="0">
                        <a:lnSpc>
                          <a:spcPct val="107000"/>
                        </a:lnSpc>
                        <a:spcBef>
                          <a:spcPts val="0"/>
                        </a:spcBef>
                        <a:spcAft>
                          <a:spcPts val="0"/>
                        </a:spcAft>
                      </a:pPr>
                      <a:r>
                        <a:rPr lang="en-US" sz="1200">
                          <a:effectLst/>
                        </a:rPr>
                        <a:t>Speaker appears confident. Eye contact is strong with multiple audience members. Speaker varies voice and tone appropriately to convey meaning. Language used is clear, appropriate, sociological, and compelling. Minimal to no use of filler words “um, so on, like”. Non-verbals enhance presentation.</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c>
                  <a:txBody>
                    <a:bodyPr/>
                    <a:lstStyle/>
                    <a:p>
                      <a:pPr marL="0" marR="0">
                        <a:lnSpc>
                          <a:spcPct val="107000"/>
                        </a:lnSpc>
                        <a:spcBef>
                          <a:spcPts val="0"/>
                        </a:spcBef>
                        <a:spcAft>
                          <a:spcPts val="0"/>
                        </a:spcAft>
                      </a:pPr>
                      <a:r>
                        <a:rPr lang="en-US" sz="1200" dirty="0">
                          <a:effectLst/>
                        </a:rPr>
                        <a:t>X2.5</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36205" marR="36205" marT="0" marB="0"/>
                </a:tc>
              </a:tr>
            </a:tbl>
          </a:graphicData>
        </a:graphic>
      </p:graphicFrame>
      <p:sp>
        <p:nvSpPr>
          <p:cNvPr id="5" name="Rectangle 1"/>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en-US"/>
          </a:p>
        </p:txBody>
      </p:sp>
    </p:spTree>
    <p:extLst>
      <p:ext uri="{BB962C8B-B14F-4D97-AF65-F5344CB8AC3E}">
        <p14:creationId xmlns:p14="http://schemas.microsoft.com/office/powerpoint/2010/main" val="173932801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2315</TotalTime>
  <Words>1124</Words>
  <Application>Microsoft Office PowerPoint</Application>
  <PresentationFormat>Widescreen</PresentationFormat>
  <Paragraphs>109</Paragraphs>
  <Slides>12</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12</vt:i4>
      </vt:variant>
    </vt:vector>
  </HeadingPairs>
  <TitlesOfParts>
    <vt:vector size="17" baseType="lpstr">
      <vt:lpstr>Arial</vt:lpstr>
      <vt:lpstr>Calibri</vt:lpstr>
      <vt:lpstr>Calibri Light</vt:lpstr>
      <vt:lpstr>Times New Roman</vt:lpstr>
      <vt:lpstr>Office Theme</vt:lpstr>
      <vt:lpstr>Teaching Plan </vt:lpstr>
      <vt:lpstr>Safe Work Environment For Nurses’ Outline</vt:lpstr>
      <vt:lpstr>Safe Work Environment For Nurses</vt:lpstr>
      <vt:lpstr>The Skills To Impact On Students</vt:lpstr>
      <vt:lpstr>Teaching Strategies</vt:lpstr>
      <vt:lpstr>Advantages Of My Teaching Strategies</vt:lpstr>
      <vt:lpstr>Disadvantages Of My Teaching Strategies</vt:lpstr>
      <vt:lpstr>Learning Activities</vt:lpstr>
      <vt:lpstr>Meeting Students’ Individual Needs </vt:lpstr>
      <vt:lpstr>Evaluation</vt:lpstr>
      <vt:lpstr>The Written Assignment Quiz </vt:lpstr>
      <vt:lpstr>Presentation Rubric</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Teaching plan</dc:title>
  <dc:creator>Lucy Nanta</dc:creator>
  <cp:lastModifiedBy>Microsoft</cp:lastModifiedBy>
  <cp:revision>31</cp:revision>
  <dcterms:created xsi:type="dcterms:W3CDTF">2019-12-07T13:46:21Z</dcterms:created>
  <dcterms:modified xsi:type="dcterms:W3CDTF">2019-12-09T04:27:29Z</dcterms:modified>
</cp:coreProperties>
</file>